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8" r:id="rId17"/>
    <p:sldId id="272" r:id="rId18"/>
    <p:sldId id="296" r:id="rId19"/>
    <p:sldId id="273" r:id="rId20"/>
    <p:sldId id="275" r:id="rId21"/>
    <p:sldId id="276" r:id="rId22"/>
    <p:sldId id="274" r:id="rId23"/>
    <p:sldId id="277" r:id="rId24"/>
    <p:sldId id="279" r:id="rId25"/>
    <p:sldId id="280" r:id="rId26"/>
    <p:sldId id="281" r:id="rId27"/>
    <p:sldId id="284" r:id="rId28"/>
    <p:sldId id="282" r:id="rId29"/>
    <p:sldId id="283" r:id="rId30"/>
    <p:sldId id="285" r:id="rId31"/>
    <p:sldId id="286" r:id="rId32"/>
    <p:sldId id="289" r:id="rId33"/>
    <p:sldId id="290" r:id="rId34"/>
    <p:sldId id="291" r:id="rId35"/>
    <p:sldId id="287" r:id="rId36"/>
    <p:sldId id="288" r:id="rId37"/>
    <p:sldId id="292"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451" y="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06692F75-8FF3-4FC7-98A9-E8029A93AF1D}" type="datetimeFigureOut">
              <a:rPr lang="en-US" smtClean="0"/>
              <a:t>10/28/2020</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2C7883-269D-4EE2-8562-C158C365D58D}"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6692F75-8FF3-4FC7-98A9-E8029A93AF1D}"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C7883-269D-4EE2-8562-C158C365D58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06692F75-8FF3-4FC7-98A9-E8029A93AF1D}" type="datetimeFigureOut">
              <a:rPr lang="en-US" smtClean="0"/>
              <a:t>10/28/2020</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2C7883-269D-4EE2-8562-C158C365D58D}"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6692F75-8FF3-4FC7-98A9-E8029A93AF1D}"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2F2C7883-269D-4EE2-8562-C158C365D58D}"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6692F75-8FF3-4FC7-98A9-E8029A93AF1D}" type="datetimeFigureOut">
              <a:rPr lang="en-US" smtClean="0"/>
              <a:t>10/28/2020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2F2C7883-269D-4EE2-8562-C158C365D58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06692F75-8FF3-4FC7-98A9-E8029A93AF1D}" type="datetimeFigureOut">
              <a:rPr lang="en-US" smtClean="0"/>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2C7883-269D-4EE2-8562-C158C365D58D}"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692F75-8FF3-4FC7-98A9-E8029A93AF1D}" type="datetimeFigureOut">
              <a:rPr lang="en-US" smtClean="0"/>
              <a:t>10/28/2020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2C7883-269D-4EE2-8562-C158C365D58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06692F75-8FF3-4FC7-98A9-E8029A93AF1D}" type="datetimeFigureOut">
              <a:rPr lang="en-US" smtClean="0"/>
              <a:t>10/28/2020</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F2C7883-269D-4EE2-8562-C158C365D58D}"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06692F75-8FF3-4FC7-98A9-E8029A93AF1D}" type="datetimeFigureOut">
              <a:rPr lang="en-US" smtClean="0"/>
              <a:t>10/28/2020</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F2C7883-269D-4EE2-8562-C158C365D58D}"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6692F75-8FF3-4FC7-98A9-E8029A93AF1D}"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C7883-269D-4EE2-8562-C158C365D58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6692F75-8FF3-4FC7-98A9-E8029A93AF1D}"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C7883-269D-4EE2-8562-C158C365D58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06692F75-8FF3-4FC7-98A9-E8029A93AF1D}" type="datetimeFigureOut">
              <a:rPr lang="en-US" smtClean="0"/>
              <a:t>10/28/2020</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F2C7883-269D-4EE2-8562-C158C365D58D}"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Breakup_of_Yugoslavia#/media/File:Breakup_of_Yugoslavia-TRY2.gif"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War, violence and women</a:t>
            </a:r>
          </a:p>
        </p:txBody>
      </p:sp>
      <p:sp>
        <p:nvSpPr>
          <p:cNvPr id="3" name="Subtitle 2"/>
          <p:cNvSpPr>
            <a:spLocks noGrp="1"/>
          </p:cNvSpPr>
          <p:nvPr>
            <p:ph type="subTitle" idx="1"/>
          </p:nvPr>
        </p:nvSpPr>
        <p:spPr/>
        <p:txBody>
          <a:bodyPr/>
          <a:lstStyle/>
          <a:p>
            <a:r>
              <a:rPr lang="en-US" dirty="0"/>
              <a:t>Direct forms of state-perpetrated violence against women</a:t>
            </a:r>
          </a:p>
        </p:txBody>
      </p:sp>
    </p:spTree>
    <p:extLst>
      <p:ext uri="{BB962C8B-B14F-4D97-AF65-F5344CB8AC3E}">
        <p14:creationId xmlns:p14="http://schemas.microsoft.com/office/powerpoint/2010/main" val="2404497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25" y="3581400"/>
            <a:ext cx="7600950" cy="2863564"/>
          </a:xfrm>
          <a:prstGeom prst="rect">
            <a:avLst/>
          </a:prstGeom>
          <a:effectLst>
            <a:outerShdw blurRad="50800" dist="50800" dir="5400000" algn="ctr" rotWithShape="0">
              <a:srgbClr val="000000"/>
            </a:outerShdw>
          </a:effectLst>
        </p:spPr>
      </p:pic>
      <p:sp>
        <p:nvSpPr>
          <p:cNvPr id="2" name="Title 1"/>
          <p:cNvSpPr>
            <a:spLocks noGrp="1"/>
          </p:cNvSpPr>
          <p:nvPr>
            <p:ph type="title"/>
          </p:nvPr>
        </p:nvSpPr>
        <p:spPr/>
        <p:txBody>
          <a:bodyPr/>
          <a:lstStyle/>
          <a:p>
            <a:r>
              <a:rPr lang="en-US" dirty="0"/>
              <a:t>War</a:t>
            </a:r>
          </a:p>
        </p:txBody>
      </p:sp>
      <p:sp>
        <p:nvSpPr>
          <p:cNvPr id="3" name="Content Placeholder 2"/>
          <p:cNvSpPr>
            <a:spLocks noGrp="1"/>
          </p:cNvSpPr>
          <p:nvPr>
            <p:ph idx="1"/>
          </p:nvPr>
        </p:nvSpPr>
        <p:spPr/>
        <p:txBody>
          <a:bodyPr/>
          <a:lstStyle/>
          <a:p>
            <a:r>
              <a:rPr lang="en-US" dirty="0"/>
              <a:t>Since WWII 252 conflicts worldwide</a:t>
            </a:r>
          </a:p>
          <a:p>
            <a:pPr lvl="1"/>
            <a:r>
              <a:rPr lang="en-US" dirty="0"/>
              <a:t>Interstate</a:t>
            </a:r>
          </a:p>
          <a:p>
            <a:pPr lvl="1"/>
            <a:r>
              <a:rPr lang="en-US" dirty="0"/>
              <a:t>Intrastate</a:t>
            </a:r>
          </a:p>
          <a:p>
            <a:r>
              <a:rPr lang="en-US" dirty="0"/>
              <a:t>Nature of war has changed?</a:t>
            </a:r>
          </a:p>
          <a:p>
            <a:pPr lvl="1"/>
            <a:r>
              <a:rPr lang="en-US" dirty="0"/>
              <a:t>1) Increased number of intrastate conflicts</a:t>
            </a:r>
          </a:p>
          <a:p>
            <a:pPr lvl="1"/>
            <a:r>
              <a:rPr lang="en-US" dirty="0"/>
              <a:t>2) Military spaces</a:t>
            </a:r>
          </a:p>
          <a:p>
            <a:pPr lvl="1"/>
            <a:r>
              <a:rPr lang="en-US" dirty="0"/>
              <a:t>3) Targeting of civilian populations</a:t>
            </a:r>
          </a:p>
          <a:p>
            <a:pPr lvl="1"/>
            <a:r>
              <a:rPr lang="en-US" dirty="0"/>
              <a:t>4) Technology?</a:t>
            </a:r>
          </a:p>
        </p:txBody>
      </p:sp>
    </p:spTree>
    <p:extLst>
      <p:ext uri="{BB962C8B-B14F-4D97-AF65-F5344CB8AC3E}">
        <p14:creationId xmlns:p14="http://schemas.microsoft.com/office/powerpoint/2010/main" val="286352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a:t>
            </a:r>
          </a:p>
        </p:txBody>
      </p:sp>
      <p:sp>
        <p:nvSpPr>
          <p:cNvPr id="3" name="Content Placeholder 2"/>
          <p:cNvSpPr>
            <a:spLocks noGrp="1"/>
          </p:cNvSpPr>
          <p:nvPr>
            <p:ph idx="1"/>
          </p:nvPr>
        </p:nvSpPr>
        <p:spPr/>
        <p:txBody>
          <a:bodyPr>
            <a:normAutofit lnSpcReduction="10000"/>
          </a:bodyPr>
          <a:lstStyle/>
          <a:p>
            <a:r>
              <a:rPr lang="en-US" dirty="0"/>
              <a:t>Historically, who makes decisions about war?</a:t>
            </a:r>
          </a:p>
          <a:p>
            <a:r>
              <a:rPr lang="en-US" dirty="0"/>
              <a:t>Soldiering is gendered</a:t>
            </a:r>
          </a:p>
          <a:p>
            <a:pPr lvl="1"/>
            <a:r>
              <a:rPr lang="en-US" dirty="0"/>
              <a:t>Men make up 99.9 percent of all combat forces worldwide</a:t>
            </a:r>
          </a:p>
          <a:p>
            <a:pPr lvl="1"/>
            <a:r>
              <a:rPr lang="en-US" dirty="0"/>
              <a:t>Dominate the political systems that control war</a:t>
            </a:r>
          </a:p>
          <a:p>
            <a:pPr lvl="1"/>
            <a:r>
              <a:rPr lang="en-US" dirty="0"/>
              <a:t>Number of women heads of state?</a:t>
            </a:r>
          </a:p>
          <a:p>
            <a:pPr lvl="1"/>
            <a:r>
              <a:rPr lang="en-US" dirty="0"/>
              <a:t>12 Heads of State</a:t>
            </a:r>
          </a:p>
          <a:p>
            <a:pPr lvl="1"/>
            <a:r>
              <a:rPr lang="en-US" dirty="0"/>
              <a:t>13 Heads of Government</a:t>
            </a:r>
          </a:p>
          <a:p>
            <a:pPr marL="0" indent="0">
              <a:buNone/>
            </a:pPr>
            <a:r>
              <a:rPr lang="en-US" dirty="0"/>
              <a:t> </a:t>
            </a:r>
          </a:p>
        </p:txBody>
      </p:sp>
    </p:spTree>
    <p:extLst>
      <p:ext uri="{BB962C8B-B14F-4D97-AF65-F5344CB8AC3E}">
        <p14:creationId xmlns:p14="http://schemas.microsoft.com/office/powerpoint/2010/main" val="83492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Women in politics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7312" y="1721281"/>
            <a:ext cx="6429375" cy="3352800"/>
          </a:xfrm>
        </p:spPr>
      </p:pic>
      <p:sp>
        <p:nvSpPr>
          <p:cNvPr id="3" name="TextBox 2"/>
          <p:cNvSpPr txBox="1"/>
          <p:nvPr/>
        </p:nvSpPr>
        <p:spPr>
          <a:xfrm>
            <a:off x="838200" y="5410200"/>
            <a:ext cx="7848600" cy="369332"/>
          </a:xfrm>
          <a:prstGeom prst="rect">
            <a:avLst/>
          </a:prstGeom>
          <a:noFill/>
        </p:spPr>
        <p:txBody>
          <a:bodyPr wrap="square" rtlCol="0">
            <a:spAutoFit/>
          </a:bodyPr>
          <a:lstStyle/>
          <a:p>
            <a:r>
              <a:rPr lang="en-US" dirty="0"/>
              <a:t>Which state has the most female representation in government?</a:t>
            </a:r>
          </a:p>
        </p:txBody>
      </p:sp>
    </p:spTree>
    <p:extLst>
      <p:ext uri="{BB962C8B-B14F-4D97-AF65-F5344CB8AC3E}">
        <p14:creationId xmlns:p14="http://schemas.microsoft.com/office/powerpoint/2010/main" val="1783615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Militarized violence</a:t>
            </a:r>
          </a:p>
        </p:txBody>
      </p:sp>
      <p:sp>
        <p:nvSpPr>
          <p:cNvPr id="3" name="Content Placeholder 2"/>
          <p:cNvSpPr>
            <a:spLocks noGrp="1"/>
          </p:cNvSpPr>
          <p:nvPr>
            <p:ph idx="1"/>
          </p:nvPr>
        </p:nvSpPr>
        <p:spPr/>
        <p:txBody>
          <a:bodyPr>
            <a:normAutofit/>
          </a:bodyPr>
          <a:lstStyle/>
          <a:p>
            <a:r>
              <a:rPr lang="en-US" dirty="0"/>
              <a:t>Distinct gender and sex roles during war</a:t>
            </a:r>
          </a:p>
          <a:p>
            <a:r>
              <a:rPr lang="en-US" dirty="0"/>
              <a:t>What are they?</a:t>
            </a:r>
          </a:p>
          <a:p>
            <a:pPr lvl="1"/>
            <a:r>
              <a:rPr lang="en-US" dirty="0"/>
              <a:t>Women are bearers of ‘tradition’ and national culture </a:t>
            </a:r>
          </a:p>
          <a:p>
            <a:pPr lvl="1"/>
            <a:r>
              <a:rPr lang="en-US" dirty="0"/>
              <a:t>Men the protectors of the faith/nation and its property</a:t>
            </a:r>
          </a:p>
          <a:p>
            <a:r>
              <a:rPr lang="en-US" dirty="0"/>
              <a:t>Endorsed and propagated by the state</a:t>
            </a:r>
          </a:p>
        </p:txBody>
      </p:sp>
    </p:spTree>
    <p:extLst>
      <p:ext uri="{BB962C8B-B14F-4D97-AF65-F5344CB8AC3E}">
        <p14:creationId xmlns:p14="http://schemas.microsoft.com/office/powerpoint/2010/main" val="11557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Popular images of women during war: The refugee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407390"/>
            <a:ext cx="3432683" cy="276398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371600"/>
            <a:ext cx="4772891" cy="318192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1" y="4727863"/>
            <a:ext cx="4494918" cy="17621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4270663"/>
            <a:ext cx="3345461" cy="2226252"/>
          </a:xfrm>
          <a:prstGeom prst="rect">
            <a:avLst/>
          </a:prstGeom>
        </p:spPr>
      </p:pic>
    </p:spTree>
    <p:extLst>
      <p:ext uri="{BB962C8B-B14F-4D97-AF65-F5344CB8AC3E}">
        <p14:creationId xmlns:p14="http://schemas.microsoft.com/office/powerpoint/2010/main" val="61829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Popular images if women during war: Rosie the riveter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7200" y="3642525"/>
            <a:ext cx="4131356" cy="296941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1364238"/>
            <a:ext cx="2143125" cy="214312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998" y="1364238"/>
            <a:ext cx="3346981" cy="45720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800" y="1364238"/>
            <a:ext cx="1661873" cy="1980003"/>
          </a:xfrm>
          <a:prstGeom prst="rect">
            <a:avLst/>
          </a:prstGeom>
        </p:spPr>
      </p:pic>
    </p:spTree>
    <p:extLst>
      <p:ext uri="{BB962C8B-B14F-4D97-AF65-F5344CB8AC3E}">
        <p14:creationId xmlns:p14="http://schemas.microsoft.com/office/powerpoint/2010/main" val="391716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Popular images if women during war: Women combatant with child</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799" y="1600200"/>
            <a:ext cx="4794469" cy="3962400"/>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1600200"/>
            <a:ext cx="2362200" cy="3962400"/>
          </a:xfrm>
          <a:prstGeom prst="rect">
            <a:avLst/>
          </a:prstGeom>
        </p:spPr>
      </p:pic>
    </p:spTree>
    <p:extLst>
      <p:ext uri="{BB962C8B-B14F-4D97-AF65-F5344CB8AC3E}">
        <p14:creationId xmlns:p14="http://schemas.microsoft.com/office/powerpoint/2010/main" val="1973065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Popular images of women during war</a:t>
            </a:r>
          </a:p>
        </p:txBody>
      </p:sp>
      <p:sp>
        <p:nvSpPr>
          <p:cNvPr id="3" name="Content Placeholder 2"/>
          <p:cNvSpPr>
            <a:spLocks noGrp="1"/>
          </p:cNvSpPr>
          <p:nvPr>
            <p:ph idx="1"/>
          </p:nvPr>
        </p:nvSpPr>
        <p:spPr/>
        <p:txBody>
          <a:bodyPr/>
          <a:lstStyle/>
          <a:p>
            <a:r>
              <a:rPr lang="en-US" dirty="0"/>
              <a:t>Spread by state institutions</a:t>
            </a:r>
          </a:p>
          <a:p>
            <a:pPr lvl="1"/>
            <a:r>
              <a:rPr lang="en-US" dirty="0"/>
              <a:t>Symbols</a:t>
            </a:r>
          </a:p>
          <a:p>
            <a:r>
              <a:rPr lang="en-US" dirty="0"/>
              <a:t>“Controlling images” Patricia Hills Collins </a:t>
            </a:r>
          </a:p>
          <a:p>
            <a:pPr lvl="1"/>
            <a:r>
              <a:rPr lang="en-US" dirty="0"/>
              <a:t>Serve state’s strategic interests</a:t>
            </a:r>
          </a:p>
          <a:p>
            <a:pPr lvl="1"/>
            <a:r>
              <a:rPr lang="en-US" dirty="0"/>
              <a:t>Problems?</a:t>
            </a:r>
          </a:p>
          <a:p>
            <a:pPr lvl="2"/>
            <a:r>
              <a:rPr lang="en-US" dirty="0"/>
              <a:t>Hegemonic experiences?</a:t>
            </a:r>
          </a:p>
          <a:p>
            <a:pPr lvl="2"/>
            <a:r>
              <a:rPr lang="en-US" dirty="0"/>
              <a:t>Undermine diversity of women’s experiences</a:t>
            </a:r>
          </a:p>
          <a:p>
            <a:endParaRPr lang="en-US" dirty="0"/>
          </a:p>
        </p:txBody>
      </p:sp>
    </p:spTree>
    <p:extLst>
      <p:ext uri="{BB962C8B-B14F-4D97-AF65-F5344CB8AC3E}">
        <p14:creationId xmlns:p14="http://schemas.microsoft.com/office/powerpoint/2010/main" val="151020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of women to narratives of war</a:t>
            </a:r>
          </a:p>
        </p:txBody>
      </p:sp>
      <p:sp>
        <p:nvSpPr>
          <p:cNvPr id="3" name="Content Placeholder 2"/>
          <p:cNvSpPr>
            <a:spLocks noGrp="1"/>
          </p:cNvSpPr>
          <p:nvPr>
            <p:ph idx="1"/>
          </p:nvPr>
        </p:nvSpPr>
        <p:spPr/>
        <p:txBody>
          <a:bodyPr/>
          <a:lstStyle/>
          <a:p>
            <a:r>
              <a:rPr lang="en-US" dirty="0"/>
              <a:t>Knowledge of war written by who?</a:t>
            </a:r>
          </a:p>
          <a:p>
            <a:endParaRPr lang="en-US" dirty="0"/>
          </a:p>
          <a:p>
            <a:r>
              <a:rPr lang="en-US" dirty="0"/>
              <a:t>Yet, women linked to early accounts of war</a:t>
            </a:r>
          </a:p>
          <a:p>
            <a:r>
              <a:rPr lang="en-US" dirty="0"/>
              <a:t>Examples?</a:t>
            </a:r>
          </a:p>
        </p:txBody>
      </p:sp>
    </p:spTree>
    <p:extLst>
      <p:ext uri="{BB962C8B-B14F-4D97-AF65-F5344CB8AC3E}">
        <p14:creationId xmlns:p14="http://schemas.microsoft.com/office/powerpoint/2010/main" val="2301097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of women to narratives of war</a:t>
            </a:r>
          </a:p>
        </p:txBody>
      </p:sp>
      <p:sp>
        <p:nvSpPr>
          <p:cNvPr id="3" name="Content Placeholder 2"/>
          <p:cNvSpPr>
            <a:spLocks noGrp="1"/>
          </p:cNvSpPr>
          <p:nvPr>
            <p:ph idx="1"/>
          </p:nvPr>
        </p:nvSpPr>
        <p:spPr/>
        <p:txBody>
          <a:bodyPr>
            <a:normAutofit/>
          </a:bodyPr>
          <a:lstStyle/>
          <a:p>
            <a:r>
              <a:rPr lang="en-US" dirty="0"/>
              <a:t>Kidnapping of Cassandra in the </a:t>
            </a:r>
            <a:r>
              <a:rPr lang="en-US" i="1" dirty="0"/>
              <a:t>Odyssey </a:t>
            </a:r>
            <a:r>
              <a:rPr lang="en-US" dirty="0"/>
              <a:t>leading to the fall of Troy </a:t>
            </a:r>
          </a:p>
          <a:p>
            <a:endParaRPr lang="en-US" dirty="0"/>
          </a:p>
          <a:p>
            <a:r>
              <a:rPr lang="en-US" dirty="0"/>
              <a:t>Rescuing of </a:t>
            </a:r>
            <a:r>
              <a:rPr lang="en-US" dirty="0" err="1"/>
              <a:t>Sita</a:t>
            </a:r>
            <a:r>
              <a:rPr lang="en-US" dirty="0"/>
              <a:t> by her husband in the </a:t>
            </a:r>
            <a:r>
              <a:rPr lang="en-US" i="1" dirty="0"/>
              <a:t>Ramayana </a:t>
            </a:r>
          </a:p>
          <a:p>
            <a:endParaRPr lang="en-US" dirty="0"/>
          </a:p>
          <a:p>
            <a:r>
              <a:rPr lang="en-US" dirty="0"/>
              <a:t>Kidnapping and rape of the Sabine women</a:t>
            </a:r>
          </a:p>
        </p:txBody>
      </p:sp>
    </p:spTree>
    <p:extLst>
      <p:ext uri="{BB962C8B-B14F-4D97-AF65-F5344CB8AC3E}">
        <p14:creationId xmlns:p14="http://schemas.microsoft.com/office/powerpoint/2010/main" val="3220279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violence perpetrated against women during war</a:t>
            </a:r>
          </a:p>
        </p:txBody>
      </p:sp>
      <p:sp>
        <p:nvSpPr>
          <p:cNvPr id="3" name="Content Placeholder 2"/>
          <p:cNvSpPr>
            <a:spLocks noGrp="1"/>
          </p:cNvSpPr>
          <p:nvPr>
            <p:ph idx="1"/>
          </p:nvPr>
        </p:nvSpPr>
        <p:spPr/>
        <p:txBody>
          <a:bodyPr>
            <a:normAutofit/>
          </a:bodyPr>
          <a:lstStyle/>
          <a:p>
            <a:r>
              <a:rPr lang="en-US" dirty="0"/>
              <a:t>“Rape and take spoil” – common adage</a:t>
            </a:r>
          </a:p>
          <a:p>
            <a:endParaRPr lang="en-US" dirty="0"/>
          </a:p>
          <a:p>
            <a:r>
              <a:rPr lang="en-US" dirty="0"/>
              <a:t>Rape defined as:</a:t>
            </a:r>
          </a:p>
          <a:p>
            <a:pPr lvl="1"/>
            <a:r>
              <a:rPr lang="en-US" dirty="0"/>
              <a:t>The unlawful sexual intercourse or any other sexual penetration of the vagina, anus, or mouth of another person, with or without force, by a sex organ, other body part, or foreign object, with the consent of the victim</a:t>
            </a:r>
          </a:p>
          <a:p>
            <a:pPr lvl="1"/>
            <a:r>
              <a:rPr lang="en-US" dirty="0"/>
              <a:t>Consent?</a:t>
            </a:r>
          </a:p>
          <a:p>
            <a:pPr lvl="1"/>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482966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violence against women during war</a:t>
            </a:r>
          </a:p>
        </p:txBody>
      </p:sp>
      <p:sp>
        <p:nvSpPr>
          <p:cNvPr id="3" name="Content Placeholder 2"/>
          <p:cNvSpPr>
            <a:spLocks noGrp="1"/>
          </p:cNvSpPr>
          <p:nvPr>
            <p:ph idx="1"/>
          </p:nvPr>
        </p:nvSpPr>
        <p:spPr/>
        <p:txBody>
          <a:bodyPr>
            <a:normAutofit/>
          </a:bodyPr>
          <a:lstStyle/>
          <a:p>
            <a:r>
              <a:rPr lang="en-US" dirty="0"/>
              <a:t>Sexual assault </a:t>
            </a:r>
          </a:p>
          <a:p>
            <a:endParaRPr lang="en-US" dirty="0"/>
          </a:p>
          <a:p>
            <a:r>
              <a:rPr lang="en-US" dirty="0"/>
              <a:t>Any unwanted sexual act against a person or without a person’s consent</a:t>
            </a:r>
          </a:p>
          <a:p>
            <a:pPr lvl="1"/>
            <a:r>
              <a:rPr lang="en-US" dirty="0"/>
              <a:t>Includes sexual, physical verbal or visual acts that force a person against their will to have unwanted sexual contact or attention</a:t>
            </a:r>
          </a:p>
        </p:txBody>
      </p:sp>
    </p:spTree>
    <p:extLst>
      <p:ext uri="{BB962C8B-B14F-4D97-AF65-F5344CB8AC3E}">
        <p14:creationId xmlns:p14="http://schemas.microsoft.com/office/powerpoint/2010/main" val="3408979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violence against women during war</a:t>
            </a:r>
          </a:p>
        </p:txBody>
      </p:sp>
      <p:sp>
        <p:nvSpPr>
          <p:cNvPr id="3" name="Content Placeholder 2"/>
          <p:cNvSpPr>
            <a:spLocks noGrp="1"/>
          </p:cNvSpPr>
          <p:nvPr>
            <p:ph idx="1"/>
          </p:nvPr>
        </p:nvSpPr>
        <p:spPr/>
        <p:txBody>
          <a:bodyPr/>
          <a:lstStyle/>
          <a:p>
            <a:r>
              <a:rPr lang="en-US" dirty="0"/>
              <a:t>For the purposes of:</a:t>
            </a:r>
          </a:p>
          <a:p>
            <a:pPr lvl="1"/>
            <a:r>
              <a:rPr lang="en-US" dirty="0"/>
              <a:t>Measure victory</a:t>
            </a:r>
          </a:p>
          <a:p>
            <a:pPr lvl="1"/>
            <a:r>
              <a:rPr lang="en-US" dirty="0"/>
              <a:t>Prove masculinity</a:t>
            </a:r>
          </a:p>
          <a:p>
            <a:pPr lvl="1"/>
            <a:r>
              <a:rPr lang="en-US" dirty="0"/>
              <a:t>Reward</a:t>
            </a:r>
          </a:p>
          <a:p>
            <a:pPr lvl="1"/>
            <a:r>
              <a:rPr lang="en-US" dirty="0"/>
              <a:t>Destroys indigenous familial relations</a:t>
            </a:r>
          </a:p>
          <a:p>
            <a:pPr lvl="1"/>
            <a:r>
              <a:rPr lang="en-US" dirty="0"/>
              <a:t>Controls male populations</a:t>
            </a:r>
          </a:p>
          <a:p>
            <a:endParaRPr lang="en-US" dirty="0"/>
          </a:p>
        </p:txBody>
      </p:sp>
    </p:spTree>
    <p:extLst>
      <p:ext uri="{BB962C8B-B14F-4D97-AF65-F5344CB8AC3E}">
        <p14:creationId xmlns:p14="http://schemas.microsoft.com/office/powerpoint/2010/main" val="1483425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violence during war</a:t>
            </a:r>
          </a:p>
        </p:txBody>
      </p:sp>
      <p:sp>
        <p:nvSpPr>
          <p:cNvPr id="3" name="Content Placeholder 2"/>
          <p:cNvSpPr>
            <a:spLocks noGrp="1"/>
          </p:cNvSpPr>
          <p:nvPr>
            <p:ph idx="1"/>
          </p:nvPr>
        </p:nvSpPr>
        <p:spPr/>
        <p:txBody>
          <a:bodyPr/>
          <a:lstStyle/>
          <a:p>
            <a:r>
              <a:rPr lang="en-US" dirty="0"/>
              <a:t>Rape of Nanking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438400"/>
            <a:ext cx="7029450" cy="3590925"/>
          </a:xfrm>
          <a:prstGeom prst="rect">
            <a:avLst/>
          </a:prstGeom>
        </p:spPr>
      </p:pic>
    </p:spTree>
    <p:extLst>
      <p:ext uri="{BB962C8B-B14F-4D97-AF65-F5344CB8AC3E}">
        <p14:creationId xmlns:p14="http://schemas.microsoft.com/office/powerpoint/2010/main" val="2749297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Rape of Nanking</a:t>
            </a:r>
          </a:p>
        </p:txBody>
      </p:sp>
      <p:sp>
        <p:nvSpPr>
          <p:cNvPr id="3" name="Content Placeholder 2"/>
          <p:cNvSpPr>
            <a:spLocks noGrp="1"/>
          </p:cNvSpPr>
          <p:nvPr>
            <p:ph idx="1"/>
          </p:nvPr>
        </p:nvSpPr>
        <p:spPr/>
        <p:txBody>
          <a:bodyPr/>
          <a:lstStyle/>
          <a:p>
            <a:r>
              <a:rPr lang="en-US" dirty="0"/>
              <a:t>Massacre of 250,000-350,000 people</a:t>
            </a:r>
          </a:p>
          <a:p>
            <a:r>
              <a:rPr lang="en-US" dirty="0"/>
              <a:t>20-80,000 women and girls were raped</a:t>
            </a:r>
          </a:p>
          <a:p>
            <a:pPr lvl="1"/>
            <a:r>
              <a:rPr lang="en-US" dirty="0"/>
              <a:t>Occurred in public </a:t>
            </a:r>
          </a:p>
          <a:p>
            <a:pPr lvl="1"/>
            <a:r>
              <a:rPr lang="en-US" dirty="0"/>
              <a:t>Purpose was to instill fear</a:t>
            </a:r>
          </a:p>
          <a:p>
            <a:pPr lvl="1"/>
            <a:r>
              <a:rPr lang="en-US" dirty="0"/>
              <a:t>Destroy families and communities</a:t>
            </a:r>
          </a:p>
          <a:p>
            <a:pPr lvl="1"/>
            <a:r>
              <a:rPr lang="en-US" dirty="0"/>
              <a:t>Control the population</a:t>
            </a:r>
          </a:p>
          <a:p>
            <a:pPr marL="0" indent="0">
              <a:buNone/>
            </a:pPr>
            <a:endParaRPr lang="en-US" dirty="0"/>
          </a:p>
        </p:txBody>
      </p:sp>
    </p:spTree>
    <p:extLst>
      <p:ext uri="{BB962C8B-B14F-4D97-AF65-F5344CB8AC3E}">
        <p14:creationId xmlns:p14="http://schemas.microsoft.com/office/powerpoint/2010/main" val="2238622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violence during war</a:t>
            </a:r>
          </a:p>
        </p:txBody>
      </p:sp>
      <p:sp>
        <p:nvSpPr>
          <p:cNvPr id="3" name="Content Placeholder 2"/>
          <p:cNvSpPr>
            <a:spLocks noGrp="1"/>
          </p:cNvSpPr>
          <p:nvPr>
            <p:ph idx="1"/>
          </p:nvPr>
        </p:nvSpPr>
        <p:spPr/>
        <p:txBody>
          <a:bodyPr>
            <a:normAutofit/>
          </a:bodyPr>
          <a:lstStyle/>
          <a:p>
            <a:endParaRPr lang="en-US" dirty="0"/>
          </a:p>
          <a:p>
            <a:r>
              <a:rPr lang="en-US" dirty="0" err="1"/>
              <a:t>Stetz</a:t>
            </a:r>
            <a:r>
              <a:rPr lang="en-US" dirty="0"/>
              <a:t> (2007) 3 conditions: </a:t>
            </a:r>
          </a:p>
          <a:p>
            <a:pPr lvl="1"/>
            <a:r>
              <a:rPr lang="en-US" dirty="0"/>
              <a:t>(1) when male soldiers feel they have limitless power over women . . .; </a:t>
            </a:r>
          </a:p>
          <a:p>
            <a:pPr lvl="1"/>
            <a:r>
              <a:rPr lang="en-US" dirty="0"/>
              <a:t>(2) when they believe themselves racially, ethnically, religiously, or otherwise distinct from and superior to women under their control/or believe that gender alone constitutes hierarchal differences sufficient to excuse their abuse of the subordinate party; </a:t>
            </a:r>
          </a:p>
          <a:p>
            <a:pPr marL="411480" lvl="1" indent="0">
              <a:buNone/>
            </a:pPr>
            <a:endParaRPr lang="en-US" dirty="0"/>
          </a:p>
        </p:txBody>
      </p:sp>
    </p:spTree>
    <p:extLst>
      <p:ext uri="{BB962C8B-B14F-4D97-AF65-F5344CB8AC3E}">
        <p14:creationId xmlns:p14="http://schemas.microsoft.com/office/powerpoint/2010/main" val="3077523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violence during war</a:t>
            </a:r>
          </a:p>
        </p:txBody>
      </p:sp>
      <p:sp>
        <p:nvSpPr>
          <p:cNvPr id="3" name="Content Placeholder 2"/>
          <p:cNvSpPr>
            <a:spLocks noGrp="1"/>
          </p:cNvSpPr>
          <p:nvPr>
            <p:ph idx="1"/>
          </p:nvPr>
        </p:nvSpPr>
        <p:spPr/>
        <p:txBody>
          <a:bodyPr/>
          <a:lstStyle/>
          <a:p>
            <a:r>
              <a:rPr lang="en-US" dirty="0"/>
              <a:t>3) when they are convinced that they are acting with the approval of those higher up (whether in the military itself or within the government), even while they are violating international law. </a:t>
            </a:r>
          </a:p>
          <a:p>
            <a:endParaRPr lang="en-US" dirty="0"/>
          </a:p>
        </p:txBody>
      </p:sp>
    </p:spTree>
    <p:extLst>
      <p:ext uri="{BB962C8B-B14F-4D97-AF65-F5344CB8AC3E}">
        <p14:creationId xmlns:p14="http://schemas.microsoft.com/office/powerpoint/2010/main" val="2247905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Genocide and genocidal rape</a:t>
            </a:r>
          </a:p>
        </p:txBody>
      </p:sp>
      <p:sp>
        <p:nvSpPr>
          <p:cNvPr id="3" name="Content Placeholder 2"/>
          <p:cNvSpPr>
            <a:spLocks noGrp="1"/>
          </p:cNvSpPr>
          <p:nvPr>
            <p:ph idx="1"/>
          </p:nvPr>
        </p:nvSpPr>
        <p:spPr/>
        <p:txBody>
          <a:bodyPr>
            <a:normAutofit/>
          </a:bodyPr>
          <a:lstStyle/>
          <a:p>
            <a:r>
              <a:rPr lang="en-US" dirty="0"/>
              <a:t>Most serious of all crimes</a:t>
            </a:r>
          </a:p>
          <a:p>
            <a:pPr lvl="1"/>
            <a:r>
              <a:rPr lang="en-US" dirty="0"/>
              <a:t>Definition?</a:t>
            </a:r>
          </a:p>
          <a:p>
            <a:r>
              <a:rPr lang="en-US" dirty="0"/>
              <a:t>Number of genocidal massacres in internal conflicts has tripled since 1968</a:t>
            </a:r>
          </a:p>
          <a:p>
            <a:r>
              <a:rPr lang="en-US" dirty="0"/>
              <a:t>Examples?</a:t>
            </a:r>
          </a:p>
          <a:p>
            <a:pPr lvl="1"/>
            <a:r>
              <a:rPr lang="en-US" dirty="0"/>
              <a:t>Conflict occurred in former Yugoslavia 1992-1994</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20750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Former-Yugoslavia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76400"/>
            <a:ext cx="4343884" cy="4525963"/>
          </a:xfrm>
        </p:spPr>
      </p:pic>
      <p:sp>
        <p:nvSpPr>
          <p:cNvPr id="5" name="TextBox 4"/>
          <p:cNvSpPr txBox="1"/>
          <p:nvPr/>
        </p:nvSpPr>
        <p:spPr>
          <a:xfrm>
            <a:off x="5105400" y="1905000"/>
            <a:ext cx="3352800" cy="2862322"/>
          </a:xfrm>
          <a:prstGeom prst="rect">
            <a:avLst/>
          </a:prstGeom>
          <a:noFill/>
        </p:spPr>
        <p:txBody>
          <a:bodyPr wrap="square" rtlCol="0">
            <a:spAutoFit/>
          </a:bodyPr>
          <a:lstStyle/>
          <a:p>
            <a:r>
              <a:rPr lang="en-US" dirty="0"/>
              <a:t>Ethnic nationalist wars</a:t>
            </a:r>
          </a:p>
          <a:p>
            <a:endParaRPr lang="en-US" dirty="0"/>
          </a:p>
          <a:p>
            <a:endParaRPr lang="en-US" dirty="0"/>
          </a:p>
          <a:p>
            <a:endParaRPr lang="en-US" dirty="0"/>
          </a:p>
          <a:p>
            <a:r>
              <a:rPr lang="en-US" dirty="0">
                <a:hlinkClick r:id="rId3"/>
              </a:rPr>
              <a:t>https://en.wikipedia.org/wiki/Breakup_of_Yugoslavia#/media/File:Breakup_of_Yugoslavia-TRY2.gif</a:t>
            </a:r>
            <a:endParaRPr lang="en-US" dirty="0"/>
          </a:p>
          <a:p>
            <a:endParaRPr lang="en-US" dirty="0"/>
          </a:p>
          <a:p>
            <a:endParaRPr lang="en-US" dirty="0"/>
          </a:p>
        </p:txBody>
      </p:sp>
    </p:spTree>
    <p:extLst>
      <p:ext uri="{BB962C8B-B14F-4D97-AF65-F5344CB8AC3E}">
        <p14:creationId xmlns:p14="http://schemas.microsoft.com/office/powerpoint/2010/main" val="1351161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Former Yugoslavia</a:t>
            </a:r>
          </a:p>
        </p:txBody>
      </p:sp>
      <p:sp>
        <p:nvSpPr>
          <p:cNvPr id="3" name="Content Placeholder 2"/>
          <p:cNvSpPr>
            <a:spLocks noGrp="1"/>
          </p:cNvSpPr>
          <p:nvPr>
            <p:ph idx="1"/>
          </p:nvPr>
        </p:nvSpPr>
        <p:spPr/>
        <p:txBody>
          <a:bodyPr>
            <a:normAutofit fontScale="92500" lnSpcReduction="20000"/>
          </a:bodyPr>
          <a:lstStyle/>
          <a:p>
            <a:r>
              <a:rPr lang="en-US" dirty="0"/>
              <a:t>Bosnia-Herzegovina war</a:t>
            </a:r>
          </a:p>
          <a:p>
            <a:pPr lvl="1"/>
            <a:r>
              <a:rPr lang="en-US" dirty="0"/>
              <a:t>Bosnian Muslims </a:t>
            </a:r>
          </a:p>
          <a:p>
            <a:pPr lvl="1"/>
            <a:r>
              <a:rPr lang="en-US" dirty="0"/>
              <a:t>Bosnian Serbs</a:t>
            </a:r>
          </a:p>
          <a:p>
            <a:r>
              <a:rPr lang="en-US" dirty="0"/>
              <a:t>Rape was part of a broader policy of ethnic cleansing</a:t>
            </a:r>
          </a:p>
          <a:p>
            <a:r>
              <a:rPr lang="en-US" dirty="0"/>
              <a:t>Bosnian Muslim women in </a:t>
            </a:r>
            <a:r>
              <a:rPr lang="en-US" dirty="0" err="1"/>
              <a:t>Foča</a:t>
            </a:r>
            <a:r>
              <a:rPr lang="en-US" dirty="0"/>
              <a:t> were subjected to:</a:t>
            </a:r>
          </a:p>
          <a:p>
            <a:pPr lvl="1"/>
            <a:r>
              <a:rPr lang="en-US" dirty="0"/>
              <a:t>Gang rapes</a:t>
            </a:r>
          </a:p>
          <a:p>
            <a:pPr lvl="1"/>
            <a:r>
              <a:rPr lang="en-US" dirty="0"/>
              <a:t>Rapes in public space</a:t>
            </a:r>
          </a:p>
          <a:p>
            <a:pPr lvl="1"/>
            <a:r>
              <a:rPr lang="en-US" dirty="0"/>
              <a:t>Multiple rapes over extended periods of time</a:t>
            </a:r>
          </a:p>
          <a:p>
            <a:pPr lvl="1"/>
            <a:r>
              <a:rPr lang="en-US" dirty="0"/>
              <a:t>Forced fellatio</a:t>
            </a:r>
          </a:p>
          <a:p>
            <a:pPr lvl="1"/>
            <a:r>
              <a:rPr lang="en-US" dirty="0"/>
              <a:t>Forced incest </a:t>
            </a:r>
          </a:p>
        </p:txBody>
      </p:sp>
    </p:spTree>
    <p:extLst>
      <p:ext uri="{BB962C8B-B14F-4D97-AF65-F5344CB8AC3E}">
        <p14:creationId xmlns:p14="http://schemas.microsoft.com/office/powerpoint/2010/main" val="644151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Former Yugoslavia</a:t>
            </a:r>
          </a:p>
        </p:txBody>
      </p:sp>
      <p:sp>
        <p:nvSpPr>
          <p:cNvPr id="3" name="Content Placeholder 2"/>
          <p:cNvSpPr>
            <a:spLocks noGrp="1"/>
          </p:cNvSpPr>
          <p:nvPr>
            <p:ph idx="1"/>
          </p:nvPr>
        </p:nvSpPr>
        <p:spPr/>
        <p:txBody>
          <a:bodyPr/>
          <a:lstStyle/>
          <a:p>
            <a:endParaRPr lang="en-US" dirty="0"/>
          </a:p>
          <a:p>
            <a:r>
              <a:rPr lang="en-US" dirty="0"/>
              <a:t>Serb authorities not only approved the systematic rape of Muslim women in </a:t>
            </a:r>
            <a:r>
              <a:rPr lang="en-US" dirty="0" err="1"/>
              <a:t>Foča</a:t>
            </a:r>
            <a:r>
              <a:rPr lang="en-US" dirty="0"/>
              <a:t> but made a public display of rape at </a:t>
            </a:r>
            <a:r>
              <a:rPr lang="en-US" dirty="0" err="1"/>
              <a:t>Partizan</a:t>
            </a:r>
            <a:r>
              <a:rPr lang="en-US" dirty="0"/>
              <a:t> Hall [a building used as a detention facility]. One woman at </a:t>
            </a:r>
            <a:r>
              <a:rPr lang="en-US" dirty="0" err="1"/>
              <a:t>Partizan</a:t>
            </a:r>
            <a:r>
              <a:rPr lang="en-US" dirty="0"/>
              <a:t> was raped more than 100 times in two months (</a:t>
            </a:r>
            <a:r>
              <a:rPr lang="en-US" dirty="0" err="1"/>
              <a:t>Gutman</a:t>
            </a:r>
            <a:r>
              <a:rPr lang="en-US" dirty="0"/>
              <a:t>, 1992) </a:t>
            </a:r>
          </a:p>
        </p:txBody>
      </p:sp>
    </p:spTree>
    <p:extLst>
      <p:ext uri="{BB962C8B-B14F-4D97-AF65-F5344CB8AC3E}">
        <p14:creationId xmlns:p14="http://schemas.microsoft.com/office/powerpoint/2010/main" val="370438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forms of violence</a:t>
            </a:r>
          </a:p>
        </p:txBody>
      </p:sp>
      <p:sp>
        <p:nvSpPr>
          <p:cNvPr id="3" name="Content Placeholder 2"/>
          <p:cNvSpPr>
            <a:spLocks noGrp="1"/>
          </p:cNvSpPr>
          <p:nvPr>
            <p:ph idx="1"/>
          </p:nvPr>
        </p:nvSpPr>
        <p:spPr/>
        <p:txBody>
          <a:bodyPr/>
          <a:lstStyle/>
          <a:p>
            <a:r>
              <a:rPr lang="en-US" dirty="0"/>
              <a:t>Physical violence</a:t>
            </a:r>
          </a:p>
          <a:p>
            <a:pPr lvl="1"/>
            <a:r>
              <a:rPr lang="en-US" dirty="0"/>
              <a:t>“slapping, hitting, burning, kicking, shooting, stabbing, or any other form of nonsexual physical violence” (Belknap, 2007, p. 391)</a:t>
            </a:r>
          </a:p>
          <a:p>
            <a:r>
              <a:rPr lang="en-US" dirty="0"/>
              <a:t>Physical abuse of women is tactic of symbolic and psychological warfare</a:t>
            </a:r>
          </a:p>
          <a:p>
            <a:r>
              <a:rPr lang="en-US" dirty="0"/>
              <a:t>Syrian conflict?</a:t>
            </a:r>
          </a:p>
        </p:txBody>
      </p:sp>
    </p:spTree>
    <p:extLst>
      <p:ext uri="{BB962C8B-B14F-4D97-AF65-F5344CB8AC3E}">
        <p14:creationId xmlns:p14="http://schemas.microsoft.com/office/powerpoint/2010/main" val="955633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Syrian conflict</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90600" y="1600200"/>
            <a:ext cx="7130000" cy="3886200"/>
          </a:xfrm>
        </p:spPr>
      </p:pic>
      <p:sp>
        <p:nvSpPr>
          <p:cNvPr id="3" name="TextBox 2"/>
          <p:cNvSpPr txBox="1"/>
          <p:nvPr/>
        </p:nvSpPr>
        <p:spPr>
          <a:xfrm>
            <a:off x="990600" y="5638800"/>
            <a:ext cx="6324600" cy="369332"/>
          </a:xfrm>
          <a:prstGeom prst="rect">
            <a:avLst/>
          </a:prstGeom>
          <a:noFill/>
        </p:spPr>
        <p:txBody>
          <a:bodyPr wrap="square" rtlCol="0">
            <a:spAutoFit/>
          </a:bodyPr>
          <a:lstStyle/>
          <a:p>
            <a:r>
              <a:rPr lang="en-US" dirty="0"/>
              <a:t>https://www.youtube.com/watch?v=K5H5w3_QTG0</a:t>
            </a:r>
          </a:p>
        </p:txBody>
      </p:sp>
    </p:spTree>
    <p:extLst>
      <p:ext uri="{BB962C8B-B14F-4D97-AF65-F5344CB8AC3E}">
        <p14:creationId xmlns:p14="http://schemas.microsoft.com/office/powerpoint/2010/main" val="3936191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Syria</a:t>
            </a:r>
          </a:p>
        </p:txBody>
      </p:sp>
      <p:sp>
        <p:nvSpPr>
          <p:cNvPr id="3" name="Content Placeholder 2"/>
          <p:cNvSpPr>
            <a:spLocks noGrp="1"/>
          </p:cNvSpPr>
          <p:nvPr>
            <p:ph idx="1"/>
          </p:nvPr>
        </p:nvSpPr>
        <p:spPr/>
        <p:txBody>
          <a:bodyPr>
            <a:normAutofit/>
          </a:bodyPr>
          <a:lstStyle/>
          <a:p>
            <a:r>
              <a:rPr lang="en-US" dirty="0"/>
              <a:t>Types of gender-based:</a:t>
            </a:r>
          </a:p>
          <a:p>
            <a:pPr lvl="1"/>
            <a:r>
              <a:rPr lang="en-US" dirty="0"/>
              <a:t>Indiscriminate shelling</a:t>
            </a:r>
          </a:p>
          <a:p>
            <a:pPr lvl="1"/>
            <a:r>
              <a:rPr lang="en-US" dirty="0"/>
              <a:t>Torture of men and women</a:t>
            </a:r>
          </a:p>
          <a:p>
            <a:pPr lvl="2"/>
            <a:r>
              <a:rPr lang="en-US" dirty="0"/>
              <a:t>150,000 people held in custody by Assad’s regime</a:t>
            </a:r>
          </a:p>
          <a:p>
            <a:pPr lvl="1"/>
            <a:r>
              <a:rPr lang="en-US" dirty="0"/>
              <a:t>Women targeted for different types of violence</a:t>
            </a:r>
          </a:p>
          <a:p>
            <a:pPr lvl="1"/>
            <a:r>
              <a:rPr lang="en-US" dirty="0"/>
              <a:t>Used as human shields</a:t>
            </a:r>
          </a:p>
          <a:p>
            <a:pPr lvl="1"/>
            <a:r>
              <a:rPr lang="en-US" dirty="0"/>
              <a:t>Sex-specific discrimination policies</a:t>
            </a:r>
          </a:p>
          <a:p>
            <a:pPr lvl="1"/>
            <a:r>
              <a:rPr lang="en-US" dirty="0"/>
              <a:t>Denial of healthcare</a:t>
            </a:r>
          </a:p>
        </p:txBody>
      </p:sp>
    </p:spTree>
    <p:extLst>
      <p:ext uri="{BB962C8B-B14F-4D97-AF65-F5344CB8AC3E}">
        <p14:creationId xmlns:p14="http://schemas.microsoft.com/office/powerpoint/2010/main" val="1430321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81000"/>
            <a:ext cx="7696200" cy="5745163"/>
          </a:xfrm>
        </p:spPr>
        <p:txBody>
          <a:bodyPr>
            <a:normAutofit fontScale="92500" lnSpcReduction="20000"/>
          </a:bodyPr>
          <a:lstStyle/>
          <a:p>
            <a:endParaRPr lang="en-US" dirty="0"/>
          </a:p>
          <a:p>
            <a:pPr marL="0" indent="0">
              <a:buNone/>
            </a:pPr>
            <a:r>
              <a:rPr lang="en-US" dirty="0"/>
              <a:t>“</a:t>
            </a:r>
            <a:r>
              <a:rPr lang="en-US" i="1" dirty="0"/>
              <a:t>In December 2012, </a:t>
            </a:r>
            <a:r>
              <a:rPr lang="en-US" i="1" dirty="0" err="1"/>
              <a:t>Samia</a:t>
            </a:r>
            <a:r>
              <a:rPr lang="en-US" i="1" dirty="0"/>
              <a:t> and her friend </a:t>
            </a:r>
            <a:r>
              <a:rPr lang="en-US" i="1" dirty="0" err="1"/>
              <a:t>Lubna</a:t>
            </a:r>
            <a:r>
              <a:rPr lang="en-US" i="1" dirty="0"/>
              <a:t> were stopped by governmental forces at Al-</a:t>
            </a:r>
            <a:r>
              <a:rPr lang="en-US" i="1" dirty="0" err="1"/>
              <a:t>Arbaeen</a:t>
            </a:r>
            <a:r>
              <a:rPr lang="en-US" i="1" dirty="0"/>
              <a:t> checkpoint on the road connecting Al-</a:t>
            </a:r>
            <a:r>
              <a:rPr lang="en-US" i="1" dirty="0" err="1"/>
              <a:t>Moadamieh</a:t>
            </a:r>
            <a:r>
              <a:rPr lang="en-US" i="1" dirty="0"/>
              <a:t> and Daria (Damascus Suburb). While the security personnel were searching the women, an exchange of fire between armed groups and government troops broke out. As the clash intensified, the commander of the intelligence unit used the two women to shield himself, pushing them into the line of fire until the troops managed to reach a safe area and leave the scene</a:t>
            </a:r>
            <a:r>
              <a:rPr lang="en-US" dirty="0"/>
              <a:t>” (</a:t>
            </a:r>
            <a:r>
              <a:rPr lang="en-US" dirty="0" err="1"/>
              <a:t>Nasar</a:t>
            </a:r>
            <a:r>
              <a:rPr lang="en-US" dirty="0"/>
              <a:t>, 2013, p. 11) </a:t>
            </a:r>
          </a:p>
        </p:txBody>
      </p:sp>
    </p:spTree>
    <p:extLst>
      <p:ext uri="{BB962C8B-B14F-4D97-AF65-F5344CB8AC3E}">
        <p14:creationId xmlns:p14="http://schemas.microsoft.com/office/powerpoint/2010/main" val="1366107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229600" cy="3754874"/>
          </a:xfrm>
          <a:prstGeom prst="rect">
            <a:avLst/>
          </a:prstGeom>
        </p:spPr>
        <p:txBody>
          <a:bodyPr wrap="square">
            <a:spAutoFit/>
          </a:bodyPr>
          <a:lstStyle/>
          <a:p>
            <a:endParaRPr lang="en-US" sz="2800" dirty="0">
              <a:solidFill>
                <a:srgbClr val="000000"/>
              </a:solidFill>
              <a:latin typeface="Times New Roman" panose="02020603050405020304" pitchFamily="18" charset="0"/>
            </a:endParaRPr>
          </a:p>
          <a:p>
            <a:pPr algn="just"/>
            <a:r>
              <a:rPr lang="en-US" sz="3200" i="1" dirty="0">
                <a:latin typeface="Times New Roman" panose="02020603050405020304" pitchFamily="18" charset="0"/>
              </a:rPr>
              <a:t>During my presence in the central prison of Homs, one officer asked me about the medication bag I was carrying. I said it was my medication and I need it. He threw it on the ground and said while crushing it with his foot: you have no medicine here, you can die </a:t>
            </a:r>
          </a:p>
          <a:p>
            <a:pPr algn="r"/>
            <a:r>
              <a:rPr lang="en-US" dirty="0">
                <a:latin typeface="Times New Roman" panose="02020603050405020304" pitchFamily="18" charset="0"/>
              </a:rPr>
              <a:t>(Aida in </a:t>
            </a:r>
            <a:r>
              <a:rPr lang="en-US" dirty="0" err="1">
                <a:latin typeface="Times New Roman" panose="02020603050405020304" pitchFamily="18" charset="0"/>
              </a:rPr>
              <a:t>Nasar</a:t>
            </a:r>
            <a:r>
              <a:rPr lang="en-US" dirty="0">
                <a:latin typeface="Times New Roman" panose="02020603050405020304" pitchFamily="18" charset="0"/>
              </a:rPr>
              <a:t>, 2013, p. 19) </a:t>
            </a:r>
            <a:endParaRPr lang="en-US" dirty="0"/>
          </a:p>
        </p:txBody>
      </p:sp>
    </p:spTree>
    <p:extLst>
      <p:ext uri="{BB962C8B-B14F-4D97-AF65-F5344CB8AC3E}">
        <p14:creationId xmlns:p14="http://schemas.microsoft.com/office/powerpoint/2010/main" val="781235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Syria</a:t>
            </a:r>
          </a:p>
        </p:txBody>
      </p:sp>
      <p:sp>
        <p:nvSpPr>
          <p:cNvPr id="3" name="Content Placeholder 2"/>
          <p:cNvSpPr>
            <a:spLocks noGrp="1"/>
          </p:cNvSpPr>
          <p:nvPr>
            <p:ph idx="1"/>
          </p:nvPr>
        </p:nvSpPr>
        <p:spPr/>
        <p:txBody>
          <a:bodyPr/>
          <a:lstStyle/>
          <a:p>
            <a:r>
              <a:rPr lang="en-US" dirty="0"/>
              <a:t>Media coverage?</a:t>
            </a:r>
          </a:p>
          <a:p>
            <a:endParaRPr lang="en-US" dirty="0"/>
          </a:p>
          <a:p>
            <a:r>
              <a:rPr lang="en-US" dirty="0"/>
              <a:t>Other forms of conflict violence take precedence over VAW</a:t>
            </a:r>
          </a:p>
          <a:p>
            <a:r>
              <a:rPr lang="en-US" dirty="0"/>
              <a:t>Removed from the politics of state</a:t>
            </a:r>
          </a:p>
          <a:p>
            <a:r>
              <a:rPr lang="en-US" dirty="0"/>
              <a:t>Situated within the private sphere</a:t>
            </a:r>
          </a:p>
        </p:txBody>
      </p:sp>
    </p:spTree>
    <p:extLst>
      <p:ext uri="{BB962C8B-B14F-4D97-AF65-F5344CB8AC3E}">
        <p14:creationId xmlns:p14="http://schemas.microsoft.com/office/powerpoint/2010/main" val="843109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Iraq</a:t>
            </a:r>
          </a:p>
        </p:txBody>
      </p:sp>
      <p:sp>
        <p:nvSpPr>
          <p:cNvPr id="3" name="Content Placeholder 2"/>
          <p:cNvSpPr>
            <a:spLocks noGrp="1"/>
          </p:cNvSpPr>
          <p:nvPr>
            <p:ph idx="1"/>
          </p:nvPr>
        </p:nvSpPr>
        <p:spPr/>
        <p:txBody>
          <a:bodyPr/>
          <a:lstStyle/>
          <a:p>
            <a:r>
              <a:rPr lang="en-US" dirty="0"/>
              <a:t>To advance state interests</a:t>
            </a:r>
          </a:p>
          <a:p>
            <a:pPr lvl="1"/>
            <a:r>
              <a:rPr lang="en-US" dirty="0"/>
              <a:t>Multinational forces detained women because of their connections to men</a:t>
            </a:r>
          </a:p>
          <a:p>
            <a:pPr lvl="1"/>
            <a:r>
              <a:rPr lang="en-US" dirty="0"/>
              <a:t>Abu Ghraib</a:t>
            </a:r>
          </a:p>
          <a:p>
            <a:pPr lvl="2"/>
            <a:r>
              <a:rPr lang="en-US" dirty="0"/>
              <a:t>42 women</a:t>
            </a:r>
          </a:p>
          <a:p>
            <a:pPr lvl="2"/>
            <a:r>
              <a:rPr lang="en-US" dirty="0"/>
              <a:t>Sexual assault</a:t>
            </a:r>
          </a:p>
          <a:p>
            <a:pPr lvl="2"/>
            <a:r>
              <a:rPr lang="en-US" dirty="0"/>
              <a:t>Torture </a:t>
            </a:r>
          </a:p>
          <a:p>
            <a:pPr lvl="2"/>
            <a:r>
              <a:rPr lang="en-US" dirty="0"/>
              <a:t>Beatings</a:t>
            </a:r>
          </a:p>
        </p:txBody>
      </p:sp>
    </p:spTree>
    <p:extLst>
      <p:ext uri="{BB962C8B-B14F-4D97-AF65-F5344CB8AC3E}">
        <p14:creationId xmlns:p14="http://schemas.microsoft.com/office/powerpoint/2010/main" val="1892379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Consequences</a:t>
            </a:r>
          </a:p>
        </p:txBody>
      </p:sp>
      <p:sp>
        <p:nvSpPr>
          <p:cNvPr id="3" name="Content Placeholder 2"/>
          <p:cNvSpPr>
            <a:spLocks noGrp="1"/>
          </p:cNvSpPr>
          <p:nvPr>
            <p:ph idx="1"/>
          </p:nvPr>
        </p:nvSpPr>
        <p:spPr/>
        <p:txBody>
          <a:bodyPr/>
          <a:lstStyle/>
          <a:p>
            <a:r>
              <a:rPr lang="en-US" dirty="0"/>
              <a:t>Forced pregnancy</a:t>
            </a:r>
          </a:p>
          <a:p>
            <a:pPr lvl="1"/>
            <a:r>
              <a:rPr lang="en-US" dirty="0"/>
              <a:t>“an impregnation that results from an assault or series of assaults on a woman perpetrated with the intent that she becomes pregnant” (Goldstein, 1993) </a:t>
            </a:r>
          </a:p>
          <a:p>
            <a:endParaRPr lang="en-US" dirty="0"/>
          </a:p>
        </p:txBody>
      </p:sp>
    </p:spTree>
    <p:extLst>
      <p:ext uri="{BB962C8B-B14F-4D97-AF65-F5344CB8AC3E}">
        <p14:creationId xmlns:p14="http://schemas.microsoft.com/office/powerpoint/2010/main" val="1009160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conscription</a:t>
            </a:r>
          </a:p>
        </p:txBody>
      </p:sp>
      <p:sp>
        <p:nvSpPr>
          <p:cNvPr id="3" name="Content Placeholder 2"/>
          <p:cNvSpPr>
            <a:spLocks noGrp="1"/>
          </p:cNvSpPr>
          <p:nvPr>
            <p:ph idx="1"/>
          </p:nvPr>
        </p:nvSpPr>
        <p:spPr/>
        <p:txBody>
          <a:bodyPr/>
          <a:lstStyle/>
          <a:p>
            <a:r>
              <a:rPr lang="en-US" dirty="0"/>
              <a:t>Military group engages in:</a:t>
            </a:r>
          </a:p>
          <a:p>
            <a:pPr lvl="1"/>
            <a:r>
              <a:rPr lang="en-US" dirty="0"/>
              <a:t> “conscripting or enlisting children under the age of 15 years into armed forces or groups or using them actively to participate in hostilities” (the Rome Statute, 1998, Article 7(e)(vii)). </a:t>
            </a:r>
          </a:p>
          <a:p>
            <a:pPr marL="411480" lvl="1" indent="0">
              <a:buNone/>
            </a:pPr>
            <a:endParaRPr lang="en-US" dirty="0"/>
          </a:p>
          <a:p>
            <a:r>
              <a:rPr lang="en-US" dirty="0"/>
              <a:t>Why are children valuable resources during conflict?</a:t>
            </a:r>
          </a:p>
        </p:txBody>
      </p:sp>
    </p:spTree>
    <p:extLst>
      <p:ext uri="{BB962C8B-B14F-4D97-AF65-F5344CB8AC3E}">
        <p14:creationId xmlns:p14="http://schemas.microsoft.com/office/powerpoint/2010/main" val="1404161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Conscription</a:t>
            </a:r>
          </a:p>
        </p:txBody>
      </p:sp>
      <p:sp>
        <p:nvSpPr>
          <p:cNvPr id="3" name="Content Placeholder 2"/>
          <p:cNvSpPr>
            <a:spLocks noGrp="1"/>
          </p:cNvSpPr>
          <p:nvPr>
            <p:ph idx="1"/>
          </p:nvPr>
        </p:nvSpPr>
        <p:spPr/>
        <p:txBody>
          <a:bodyPr/>
          <a:lstStyle/>
          <a:p>
            <a:r>
              <a:rPr lang="en-US" dirty="0"/>
              <a:t>Benefits of child soldiers</a:t>
            </a:r>
          </a:p>
          <a:p>
            <a:pPr lvl="1"/>
            <a:r>
              <a:rPr lang="en-US" dirty="0"/>
              <a:t>Able to carry light-weight weaponry</a:t>
            </a:r>
          </a:p>
          <a:p>
            <a:pPr lvl="1"/>
            <a:r>
              <a:rPr lang="en-US" dirty="0"/>
              <a:t>Do not demand salaries</a:t>
            </a:r>
          </a:p>
          <a:p>
            <a:pPr lvl="1"/>
            <a:r>
              <a:rPr lang="en-US" dirty="0"/>
              <a:t>More easily intimidated and controlled</a:t>
            </a:r>
          </a:p>
          <a:p>
            <a:pPr lvl="1"/>
            <a:r>
              <a:rPr lang="en-US" dirty="0"/>
              <a:t>Less likely than adults to run away </a:t>
            </a:r>
          </a:p>
          <a:p>
            <a:pPr lvl="1"/>
            <a:r>
              <a:rPr lang="en-US" dirty="0"/>
              <a:t>Agile - can be used for dangerous</a:t>
            </a:r>
          </a:p>
          <a:p>
            <a:pPr lvl="1"/>
            <a:r>
              <a:rPr lang="en-US" dirty="0"/>
              <a:t>Instill fear in adult populations </a:t>
            </a:r>
          </a:p>
        </p:txBody>
      </p:sp>
    </p:spTree>
    <p:extLst>
      <p:ext uri="{BB962C8B-B14F-4D97-AF65-F5344CB8AC3E}">
        <p14:creationId xmlns:p14="http://schemas.microsoft.com/office/powerpoint/2010/main" val="628566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Conscription</a:t>
            </a:r>
          </a:p>
        </p:txBody>
      </p:sp>
      <p:sp>
        <p:nvSpPr>
          <p:cNvPr id="3" name="Content Placeholder 2"/>
          <p:cNvSpPr>
            <a:spLocks noGrp="1"/>
          </p:cNvSpPr>
          <p:nvPr>
            <p:ph idx="1"/>
          </p:nvPr>
        </p:nvSpPr>
        <p:spPr/>
        <p:txBody>
          <a:bodyPr>
            <a:normAutofit/>
          </a:bodyPr>
          <a:lstStyle/>
          <a:p>
            <a:r>
              <a:rPr lang="en-US" dirty="0"/>
              <a:t>300,000 children used in conflict worldwide</a:t>
            </a:r>
          </a:p>
          <a:p>
            <a:r>
              <a:rPr lang="en-US" dirty="0"/>
              <a:t>Recruitment</a:t>
            </a:r>
          </a:p>
          <a:p>
            <a:pPr lvl="1"/>
            <a:r>
              <a:rPr lang="en-US" dirty="0"/>
              <a:t>Abduction</a:t>
            </a:r>
          </a:p>
          <a:p>
            <a:pPr lvl="1"/>
            <a:r>
              <a:rPr lang="en-US" dirty="0"/>
              <a:t>Extreme pressure</a:t>
            </a:r>
          </a:p>
          <a:p>
            <a:pPr lvl="1"/>
            <a:r>
              <a:rPr lang="en-US" dirty="0"/>
              <a:t>Join on own volition</a:t>
            </a:r>
          </a:p>
          <a:p>
            <a:pPr lvl="2"/>
            <a:r>
              <a:rPr lang="en-US" dirty="0"/>
              <a:t>Survival</a:t>
            </a:r>
          </a:p>
          <a:p>
            <a:pPr lvl="2"/>
            <a:r>
              <a:rPr lang="en-US" dirty="0"/>
              <a:t>Revenge</a:t>
            </a:r>
          </a:p>
          <a:p>
            <a:pPr lvl="2"/>
            <a:r>
              <a:rPr lang="en-US" dirty="0"/>
              <a:t>Protection</a:t>
            </a:r>
          </a:p>
          <a:p>
            <a:pPr lvl="2"/>
            <a:r>
              <a:rPr lang="en-US" dirty="0"/>
              <a:t>Attracted to culture</a:t>
            </a:r>
          </a:p>
        </p:txBody>
      </p:sp>
    </p:spTree>
    <p:extLst>
      <p:ext uri="{BB962C8B-B14F-4D97-AF65-F5344CB8AC3E}">
        <p14:creationId xmlns:p14="http://schemas.microsoft.com/office/powerpoint/2010/main" val="170562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Conscription</a:t>
            </a:r>
          </a:p>
        </p:txBody>
      </p:sp>
      <p:sp>
        <p:nvSpPr>
          <p:cNvPr id="3" name="Content Placeholder 2"/>
          <p:cNvSpPr>
            <a:spLocks noGrp="1"/>
          </p:cNvSpPr>
          <p:nvPr>
            <p:ph idx="1"/>
          </p:nvPr>
        </p:nvSpPr>
        <p:spPr/>
        <p:txBody>
          <a:bodyPr/>
          <a:lstStyle/>
          <a:p>
            <a:r>
              <a:rPr lang="en-US" dirty="0"/>
              <a:t>Abusive behaviors</a:t>
            </a:r>
          </a:p>
          <a:p>
            <a:pPr lvl="1"/>
            <a:r>
              <a:rPr lang="en-US" dirty="0"/>
              <a:t>Extreme acts of violence</a:t>
            </a:r>
          </a:p>
          <a:p>
            <a:pPr lvl="1"/>
            <a:r>
              <a:rPr lang="en-US" dirty="0"/>
              <a:t>Test loyalty</a:t>
            </a:r>
          </a:p>
          <a:p>
            <a:pPr lvl="1"/>
            <a:r>
              <a:rPr lang="en-US" dirty="0"/>
              <a:t>Forced to take drugs</a:t>
            </a:r>
          </a:p>
          <a:p>
            <a:endParaRPr lang="en-US" dirty="0"/>
          </a:p>
          <a:p>
            <a:r>
              <a:rPr lang="en-US" dirty="0"/>
              <a:t>Violence specific to girls</a:t>
            </a:r>
          </a:p>
          <a:p>
            <a:pPr lvl="1"/>
            <a:r>
              <a:rPr lang="en-US" dirty="0"/>
              <a:t>Domestic “duties”</a:t>
            </a:r>
          </a:p>
        </p:txBody>
      </p:sp>
    </p:spTree>
    <p:extLst>
      <p:ext uri="{BB962C8B-B14F-4D97-AF65-F5344CB8AC3E}">
        <p14:creationId xmlns:p14="http://schemas.microsoft.com/office/powerpoint/2010/main" val="33101766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Sierra Leone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38800" y="1828800"/>
            <a:ext cx="2066925" cy="221932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219200"/>
            <a:ext cx="4029075" cy="3971925"/>
          </a:xfrm>
          <a:prstGeom prst="rect">
            <a:avLst/>
          </a:prstGeom>
        </p:spPr>
      </p:pic>
    </p:spTree>
    <p:extLst>
      <p:ext uri="{BB962C8B-B14F-4D97-AF65-F5344CB8AC3E}">
        <p14:creationId xmlns:p14="http://schemas.microsoft.com/office/powerpoint/2010/main" val="723477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Sierra Leone</a:t>
            </a:r>
          </a:p>
        </p:txBody>
      </p:sp>
      <p:sp>
        <p:nvSpPr>
          <p:cNvPr id="3" name="Content Placeholder 2"/>
          <p:cNvSpPr>
            <a:spLocks noGrp="1"/>
          </p:cNvSpPr>
          <p:nvPr>
            <p:ph idx="1"/>
          </p:nvPr>
        </p:nvSpPr>
        <p:spPr/>
        <p:txBody>
          <a:bodyPr/>
          <a:lstStyle/>
          <a:p>
            <a:r>
              <a:rPr lang="en-US" dirty="0"/>
              <a:t>Revolutionary United Front (RUF)</a:t>
            </a:r>
          </a:p>
          <a:p>
            <a:endParaRPr lang="en-US" dirty="0"/>
          </a:p>
          <a:p>
            <a:r>
              <a:rPr lang="en-US" dirty="0"/>
              <a:t>“I was responsible for cooking, and I always did it well because I did not want to leave the [domestic duties] </a:t>
            </a:r>
            <a:r>
              <a:rPr lang="en-US" i="1" dirty="0"/>
              <a:t>[sic] </a:t>
            </a:r>
            <a:r>
              <a:rPr lang="en-US" dirty="0"/>
              <a:t>for jobs like combat that were more deadly” (p. 49). </a:t>
            </a:r>
          </a:p>
        </p:txBody>
      </p:sp>
    </p:spTree>
    <p:extLst>
      <p:ext uri="{BB962C8B-B14F-4D97-AF65-F5344CB8AC3E}">
        <p14:creationId xmlns:p14="http://schemas.microsoft.com/office/powerpoint/2010/main" val="1096125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Sierra Leone</a:t>
            </a:r>
          </a:p>
        </p:txBody>
      </p:sp>
      <p:sp>
        <p:nvSpPr>
          <p:cNvPr id="3" name="Content Placeholder 2"/>
          <p:cNvSpPr>
            <a:spLocks noGrp="1"/>
          </p:cNvSpPr>
          <p:nvPr>
            <p:ph idx="1"/>
          </p:nvPr>
        </p:nvSpPr>
        <p:spPr/>
        <p:txBody>
          <a:bodyPr/>
          <a:lstStyle/>
          <a:p>
            <a:r>
              <a:rPr lang="en-US" dirty="0"/>
              <a:t>Patriarchal gender roles:</a:t>
            </a:r>
          </a:p>
          <a:p>
            <a:pPr lvl="1"/>
            <a:r>
              <a:rPr lang="en-US" dirty="0"/>
              <a:t>Forced to marry commanders</a:t>
            </a:r>
          </a:p>
          <a:p>
            <a:pPr lvl="1"/>
            <a:r>
              <a:rPr lang="en-US" dirty="0"/>
              <a:t>Hyper-masculinity</a:t>
            </a:r>
          </a:p>
          <a:p>
            <a:pPr lvl="1"/>
            <a:r>
              <a:rPr lang="en-US" dirty="0"/>
              <a:t>Resources</a:t>
            </a:r>
          </a:p>
          <a:p>
            <a:pPr lvl="1"/>
            <a:r>
              <a:rPr lang="en-US" dirty="0"/>
              <a:t>Rewards</a:t>
            </a:r>
          </a:p>
          <a:p>
            <a:pPr lvl="1"/>
            <a:r>
              <a:rPr lang="en-US" dirty="0"/>
              <a:t>Protection?</a:t>
            </a:r>
          </a:p>
        </p:txBody>
      </p:sp>
    </p:spTree>
    <p:extLst>
      <p:ext uri="{BB962C8B-B14F-4D97-AF65-F5344CB8AC3E}">
        <p14:creationId xmlns:p14="http://schemas.microsoft.com/office/powerpoint/2010/main" val="40488766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Slavery and human trafficking</a:t>
            </a:r>
          </a:p>
        </p:txBody>
      </p:sp>
      <p:sp>
        <p:nvSpPr>
          <p:cNvPr id="3" name="Content Placeholder 2"/>
          <p:cNvSpPr>
            <a:spLocks noGrp="1"/>
          </p:cNvSpPr>
          <p:nvPr>
            <p:ph idx="1"/>
          </p:nvPr>
        </p:nvSpPr>
        <p:spPr/>
        <p:txBody>
          <a:bodyPr/>
          <a:lstStyle/>
          <a:p>
            <a:r>
              <a:rPr lang="en-US" dirty="0"/>
              <a:t>What is human trafficking?</a:t>
            </a:r>
          </a:p>
          <a:p>
            <a:r>
              <a:rPr lang="en-US" dirty="0"/>
              <a:t>Why is the related to conflict?</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2903217"/>
            <a:ext cx="6172200" cy="3549015"/>
          </a:xfrm>
          <a:prstGeom prst="rect">
            <a:avLst/>
          </a:prstGeom>
        </p:spPr>
      </p:pic>
    </p:spTree>
    <p:extLst>
      <p:ext uri="{BB962C8B-B14F-4D97-AF65-F5344CB8AC3E}">
        <p14:creationId xmlns:p14="http://schemas.microsoft.com/office/powerpoint/2010/main" val="36282701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Slavery and human trafficking</a:t>
            </a:r>
          </a:p>
        </p:txBody>
      </p:sp>
      <p:sp>
        <p:nvSpPr>
          <p:cNvPr id="3" name="Content Placeholder 2"/>
          <p:cNvSpPr>
            <a:spLocks noGrp="1"/>
          </p:cNvSpPr>
          <p:nvPr>
            <p:ph idx="1"/>
          </p:nvPr>
        </p:nvSpPr>
        <p:spPr/>
        <p:txBody>
          <a:bodyPr/>
          <a:lstStyle/>
          <a:p>
            <a:r>
              <a:rPr lang="en-US" dirty="0"/>
              <a:t>Occupation of Iraq</a:t>
            </a:r>
          </a:p>
          <a:p>
            <a:pPr lvl="1"/>
            <a:r>
              <a:rPr lang="en-US" dirty="0"/>
              <a:t>3,500 women have gone missing between 2003 and 2007 (</a:t>
            </a:r>
            <a:r>
              <a:rPr lang="en-US" dirty="0" err="1"/>
              <a:t>Dakkak</a:t>
            </a:r>
            <a:r>
              <a:rPr lang="en-US" dirty="0"/>
              <a:t>, 2007)</a:t>
            </a:r>
          </a:p>
          <a:p>
            <a:r>
              <a:rPr lang="en-US" dirty="0"/>
              <a:t>How is this related to state?</a:t>
            </a:r>
          </a:p>
          <a:p>
            <a:endParaRPr lang="en-US" dirty="0"/>
          </a:p>
          <a:p>
            <a:r>
              <a:rPr lang="en-US" dirty="0"/>
              <a:t>State response:</a:t>
            </a:r>
          </a:p>
          <a:p>
            <a:r>
              <a:rPr lang="en-US" dirty="0"/>
              <a:t>The “issue was just too sensitive” (Human Rights Watch, 2010b).  </a:t>
            </a:r>
          </a:p>
          <a:p>
            <a:endParaRPr lang="en-US" dirty="0"/>
          </a:p>
        </p:txBody>
      </p:sp>
    </p:spTree>
    <p:extLst>
      <p:ext uri="{BB962C8B-B14F-4D97-AF65-F5344CB8AC3E}">
        <p14:creationId xmlns:p14="http://schemas.microsoft.com/office/powerpoint/2010/main" val="1439993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Women displaced by conflict</a:t>
            </a:r>
          </a:p>
        </p:txBody>
      </p:sp>
      <p:sp>
        <p:nvSpPr>
          <p:cNvPr id="3" name="Content Placeholder 2"/>
          <p:cNvSpPr>
            <a:spLocks noGrp="1"/>
          </p:cNvSpPr>
          <p:nvPr>
            <p:ph idx="1"/>
          </p:nvPr>
        </p:nvSpPr>
        <p:spPr/>
        <p:txBody>
          <a:bodyPr/>
          <a:lstStyle/>
          <a:p>
            <a:r>
              <a:rPr lang="en-US" dirty="0"/>
              <a:t>Refugee versus IDPs?</a:t>
            </a:r>
          </a:p>
          <a:p>
            <a:pPr lvl="1"/>
            <a:r>
              <a:rPr lang="en-US" dirty="0"/>
              <a:t>Heightened insecurity</a:t>
            </a:r>
          </a:p>
          <a:p>
            <a:pPr lvl="1"/>
            <a:r>
              <a:rPr lang="en-US" dirty="0"/>
              <a:t>Risk of further violence</a:t>
            </a:r>
          </a:p>
          <a:p>
            <a:r>
              <a:rPr lang="en-US" dirty="0"/>
              <a:t>Not just restricted to times of conflict?</a:t>
            </a:r>
          </a:p>
        </p:txBody>
      </p:sp>
    </p:spTree>
    <p:extLst>
      <p:ext uri="{BB962C8B-B14F-4D97-AF65-F5344CB8AC3E}">
        <p14:creationId xmlns:p14="http://schemas.microsoft.com/office/powerpoint/2010/main" val="11130468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Custom 3">
      <a:dk1>
        <a:sysClr val="windowText" lastClr="000000"/>
      </a:dk1>
      <a:lt1>
        <a:srgbClr val="FFF39D"/>
      </a:lt1>
      <a:dk2>
        <a:srgbClr val="000000"/>
      </a:dk2>
      <a:lt2>
        <a:srgbClr val="FFF39D"/>
      </a:lt2>
      <a:accent1>
        <a:srgbClr val="FF0000"/>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1152</TotalTime>
  <Words>1348</Words>
  <Application>Microsoft Office PowerPoint</Application>
  <PresentationFormat>On-screen Show (4:3)</PresentationFormat>
  <Paragraphs>209</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Rockwell</vt:lpstr>
      <vt:lpstr>Times New Roman</vt:lpstr>
      <vt:lpstr>Wingdings 2</vt:lpstr>
      <vt:lpstr>Foundry</vt:lpstr>
      <vt:lpstr>War, violence and women</vt:lpstr>
      <vt:lpstr>War</vt:lpstr>
      <vt:lpstr>War</vt:lpstr>
      <vt:lpstr>Women in politics</vt:lpstr>
      <vt:lpstr>Militarized violence</vt:lpstr>
      <vt:lpstr>Popular images of women during war: The refugee</vt:lpstr>
      <vt:lpstr>Popular images if women during war: Rosie the riveter</vt:lpstr>
      <vt:lpstr>Popular images if women during war: Women combatant with child</vt:lpstr>
      <vt:lpstr>Popular images of women during war</vt:lpstr>
      <vt:lpstr>Importance of women to narratives of war</vt:lpstr>
      <vt:lpstr>Importance of women to narratives of war</vt:lpstr>
      <vt:lpstr>Types of violence perpetrated against women during war</vt:lpstr>
      <vt:lpstr>Types of violence against women during war</vt:lpstr>
      <vt:lpstr>Types of violence against women during war</vt:lpstr>
      <vt:lpstr>Types of violence during war</vt:lpstr>
      <vt:lpstr>Rape of Nanking</vt:lpstr>
      <vt:lpstr>Types of violence during war</vt:lpstr>
      <vt:lpstr>Types of violence during war</vt:lpstr>
      <vt:lpstr>Genocide and genocidal rape</vt:lpstr>
      <vt:lpstr>Former-Yugoslavia</vt:lpstr>
      <vt:lpstr>Former Yugoslavia</vt:lpstr>
      <vt:lpstr>Former Yugoslavia</vt:lpstr>
      <vt:lpstr>Other forms of violence</vt:lpstr>
      <vt:lpstr>Syrian conflict</vt:lpstr>
      <vt:lpstr>Syria</vt:lpstr>
      <vt:lpstr>PowerPoint Presentation</vt:lpstr>
      <vt:lpstr>PowerPoint Presentation</vt:lpstr>
      <vt:lpstr>Syria</vt:lpstr>
      <vt:lpstr>Iraq</vt:lpstr>
      <vt:lpstr>Consequences</vt:lpstr>
      <vt:lpstr>Forced conscription</vt:lpstr>
      <vt:lpstr>Forced Conscription</vt:lpstr>
      <vt:lpstr>Forced Conscription</vt:lpstr>
      <vt:lpstr>Forced Conscription</vt:lpstr>
      <vt:lpstr>Sierra Leone</vt:lpstr>
      <vt:lpstr>Sierra Leone</vt:lpstr>
      <vt:lpstr>Sierra Leone</vt:lpstr>
      <vt:lpstr>Slavery and human trafficking</vt:lpstr>
      <vt:lpstr>Slavery and human trafficking</vt:lpstr>
      <vt:lpstr>Women displaced by conflict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 violence and women</dc:title>
  <dc:creator>Victoria Collins</dc:creator>
  <cp:lastModifiedBy>REJANE ALVES</cp:lastModifiedBy>
  <cp:revision>74</cp:revision>
  <dcterms:created xsi:type="dcterms:W3CDTF">2015-09-19T23:04:16Z</dcterms:created>
  <dcterms:modified xsi:type="dcterms:W3CDTF">2020-10-28T23:01:50Z</dcterms:modified>
</cp:coreProperties>
</file>